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84" r:id="rId2"/>
    <p:sldId id="256" r:id="rId3"/>
    <p:sldId id="286" r:id="rId4"/>
    <p:sldId id="285" r:id="rId5"/>
    <p:sldId id="287" r:id="rId6"/>
    <p:sldId id="288" r:id="rId7"/>
    <p:sldId id="279"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80" r:id="rId31"/>
    <p:sldId id="281" r:id="rId32"/>
    <p:sldId id="282" r:id="rId33"/>
    <p:sldId id="289" r:id="rId34"/>
    <p:sldId id="283"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615FEF-C003-BDE4-A30D-DBA9560B8F91}" name="Phan Thi Thu Hong (FE FPTU DN)" initials="PD" userId="S::hongptt11@fe.edu.vn::4d36b424-e1a9-4834-b8a6-b266a7cdd1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1283A-F95B-BB07-364A-4D8B6171C547}" v="4" dt="2022-11-14T14:39:32.649"/>
    <p1510:client id="{7376029C-1C10-0E6D-FF34-21E3EDDE8A75}" v="1" dt="2022-12-26T12:03:58.5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i Thu Hong (FE FPTU DN)" userId="S::hongptt11@fe.edu.vn::4d36b424-e1a9-4834-b8a6-b266a7cdd1c0" providerId="AD" clId="Web-{7376029C-1C10-0E6D-FF34-21E3EDDE8A75}"/>
    <pc:docChg chg="">
      <pc:chgData name="Phan Thi Thu Hong (FE FPTU DN)" userId="S::hongptt11@fe.edu.vn::4d36b424-e1a9-4834-b8a6-b266a7cdd1c0" providerId="AD" clId="Web-{7376029C-1C10-0E6D-FF34-21E3EDDE8A75}" dt="2022-12-26T12:03:58.563" v="0"/>
      <pc:docMkLst>
        <pc:docMk/>
      </pc:docMkLst>
      <pc:sldChg chg="delCm">
        <pc:chgData name="Phan Thi Thu Hong (FE FPTU DN)" userId="S::hongptt11@fe.edu.vn::4d36b424-e1a9-4834-b8a6-b266a7cdd1c0" providerId="AD" clId="Web-{7376029C-1C10-0E6D-FF34-21E3EDDE8A75}" dt="2022-12-26T12:03:58.563" v="0"/>
        <pc:sldMkLst>
          <pc:docMk/>
          <pc:sldMk cId="0" sldId="279"/>
        </pc:sldMkLst>
      </pc:sldChg>
    </pc:docChg>
  </pc:docChgLst>
  <pc:docChgLst>
    <pc:chgData name="Phan Thi Thu Hong (FE FPTU DN)" userId="S::hongptt11@fe.edu.vn::4d36b424-e1a9-4834-b8a6-b266a7cdd1c0" providerId="AD" clId="Web-{1BB1283A-F95B-BB07-364A-4D8B6171C547}"/>
    <pc:docChg chg="mod">
      <pc:chgData name="Phan Thi Thu Hong (FE FPTU DN)" userId="S::hongptt11@fe.edu.vn::4d36b424-e1a9-4834-b8a6-b266a7cdd1c0" providerId="AD" clId="Web-{1BB1283A-F95B-BB07-364A-4D8B6171C547}" dt="2022-11-14T14:39:32.649" v="3"/>
      <pc:docMkLst>
        <pc:docMk/>
      </pc:docMkLst>
      <pc:sldChg chg="addCm delCm">
        <pc:chgData name="Phan Thi Thu Hong (FE FPTU DN)" userId="S::hongptt11@fe.edu.vn::4d36b424-e1a9-4834-b8a6-b266a7cdd1c0" providerId="AD" clId="Web-{1BB1283A-F95B-BB07-364A-4D8B6171C547}" dt="2022-11-14T14:33:16.855" v="2"/>
        <pc:sldMkLst>
          <pc:docMk/>
          <pc:sldMk cId="0" sldId="268"/>
        </pc:sldMkLst>
      </pc:sldChg>
      <pc:sldChg chg="addCm">
        <pc:chgData name="Phan Thi Thu Hong (FE FPTU DN)" userId="S::hongptt11@fe.edu.vn::4d36b424-e1a9-4834-b8a6-b266a7cdd1c0" providerId="AD" clId="Web-{1BB1283A-F95B-BB07-364A-4D8B6171C547}" dt="2022-11-14T14:39:32.649" v="3"/>
        <pc:sldMkLst>
          <pc:docMk/>
          <pc:sldMk cId="0" sldId="2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7204807ba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7204807ba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7204807ba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7204807ba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7204807ba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7204807ba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7204807ba5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7204807ba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7204807ba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7204807ba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7204807ba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7204807ba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7204807ba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7204807ba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7204807ba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7204807ba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7204807ba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7204807ba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7204807ba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7204807ba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7204807ba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7204807ba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7204807ba5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7204807ba5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7204807b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7204807b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7204807b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7204807b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7204807ba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7204807ba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7204807ba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7204807ba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7204807ba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7204807ba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7204807ba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7204807ba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7204807ba5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7204807ba5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7204807ba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7204807ba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7204807ba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7204807ba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7204807b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7204807b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7204807ba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7204807b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7204807b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7204807b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7204807ba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7204807ba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7204807ba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7204807ba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7204807ba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7204807ba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7204807ba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7204807ba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7895" y="9897"/>
            <a:ext cx="903262" cy="45548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b="1" dirty="0"/>
              <a:t>K Nearest Neighbors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a:t>
            </a:fld>
            <a:endParaRPr lang="vi"/>
          </a:p>
        </p:txBody>
      </p:sp>
    </p:spTree>
    <p:extLst>
      <p:ext uri="{BB962C8B-B14F-4D97-AF65-F5344CB8AC3E}">
        <p14:creationId xmlns:p14="http://schemas.microsoft.com/office/powerpoint/2010/main" val="3962867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 Nearest Neighbors Classification</a:t>
            </a:r>
            <a:endParaRPr sz="3000" b="1" dirty="0"/>
          </a:p>
        </p:txBody>
      </p:sp>
      <p:pic>
        <p:nvPicPr>
          <p:cNvPr id="73" name="Google Shape;73;p16"/>
          <p:cNvPicPr preferRelativeResize="0"/>
          <p:nvPr/>
        </p:nvPicPr>
        <p:blipFill rotWithShape="1">
          <a:blip r:embed="rId3">
            <a:alphaModFix/>
          </a:blip>
          <a:srcRect l="1771" t="20628" r="12236"/>
          <a:stretch/>
        </p:blipFill>
        <p:spPr>
          <a:xfrm>
            <a:off x="697750" y="1017725"/>
            <a:ext cx="7690875" cy="39894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10</a:t>
            </a:fld>
            <a:endParaRPr lang="vi"/>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 Nearest Neighbors Classification</a:t>
            </a:r>
            <a:endParaRPr sz="3000" b="1" dirty="0"/>
          </a:p>
        </p:txBody>
      </p:sp>
      <p:pic>
        <p:nvPicPr>
          <p:cNvPr id="79" name="Google Shape;79;p17"/>
          <p:cNvPicPr preferRelativeResize="0"/>
          <p:nvPr/>
        </p:nvPicPr>
        <p:blipFill rotWithShape="1">
          <a:blip r:embed="rId3">
            <a:alphaModFix/>
          </a:blip>
          <a:srcRect l="1290" t="20628" r="12076"/>
          <a:stretch/>
        </p:blipFill>
        <p:spPr>
          <a:xfrm>
            <a:off x="677263" y="947025"/>
            <a:ext cx="7789475" cy="40105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11</a:t>
            </a:fld>
            <a:endParaRPr lang="vi"/>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 Nearest Neighbors Classification</a:t>
            </a:r>
            <a:endParaRPr sz="3000" b="1" dirty="0"/>
          </a:p>
        </p:txBody>
      </p:sp>
      <p:pic>
        <p:nvPicPr>
          <p:cNvPr id="85" name="Google Shape;85;p18"/>
          <p:cNvPicPr preferRelativeResize="0"/>
          <p:nvPr/>
        </p:nvPicPr>
        <p:blipFill rotWithShape="1">
          <a:blip r:embed="rId3">
            <a:alphaModFix/>
          </a:blip>
          <a:srcRect l="968" t="21204" r="11755"/>
          <a:stretch/>
        </p:blipFill>
        <p:spPr>
          <a:xfrm>
            <a:off x="579525" y="1017725"/>
            <a:ext cx="7984950" cy="40514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12</a:t>
            </a:fld>
            <a:endParaRPr lang="vi"/>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 Nearest Neighbors Classification</a:t>
            </a:r>
            <a:endParaRPr sz="3000" b="1" dirty="0"/>
          </a:p>
        </p:txBody>
      </p:sp>
      <p:pic>
        <p:nvPicPr>
          <p:cNvPr id="91" name="Google Shape;91;p19"/>
          <p:cNvPicPr preferRelativeResize="0"/>
          <p:nvPr/>
        </p:nvPicPr>
        <p:blipFill rotWithShape="1">
          <a:blip r:embed="rId3">
            <a:alphaModFix/>
          </a:blip>
          <a:srcRect l="1124" t="20628" r="12400"/>
          <a:stretch/>
        </p:blipFill>
        <p:spPr>
          <a:xfrm>
            <a:off x="623375" y="1017725"/>
            <a:ext cx="7702925" cy="39733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13</a:t>
            </a:fld>
            <a:endParaRPr lang="vi"/>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What is Needed to Select a KNN Model?</a:t>
            </a:r>
            <a:endParaRPr sz="3000" b="1" dirty="0"/>
          </a:p>
        </p:txBody>
      </p:sp>
      <p:pic>
        <p:nvPicPr>
          <p:cNvPr id="97" name="Google Shape;97;p20"/>
          <p:cNvPicPr preferRelativeResize="0"/>
          <p:nvPr/>
        </p:nvPicPr>
        <p:blipFill rotWithShape="1">
          <a:blip r:embed="rId3">
            <a:alphaModFix/>
          </a:blip>
          <a:srcRect l="1125" t="22063" r="11598"/>
          <a:stretch/>
        </p:blipFill>
        <p:spPr>
          <a:xfrm>
            <a:off x="700713" y="1083350"/>
            <a:ext cx="7742574" cy="38855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14</a:t>
            </a:fld>
            <a:endParaRPr lang="vi"/>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 Nearest Neighbors Decision Boundary</a:t>
            </a:r>
            <a:endParaRPr sz="3000" b="1" dirty="0"/>
          </a:p>
        </p:txBody>
      </p:sp>
      <p:pic>
        <p:nvPicPr>
          <p:cNvPr id="103" name="Google Shape;103;p21"/>
          <p:cNvPicPr preferRelativeResize="0"/>
          <p:nvPr/>
        </p:nvPicPr>
        <p:blipFill rotWithShape="1">
          <a:blip r:embed="rId3">
            <a:alphaModFix/>
          </a:blip>
          <a:srcRect l="9015" t="20057" r="21419"/>
          <a:stretch/>
        </p:blipFill>
        <p:spPr>
          <a:xfrm>
            <a:off x="1106775" y="1017725"/>
            <a:ext cx="6230499" cy="40238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15</a:t>
            </a:fld>
            <a:endParaRPr lang="vi"/>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 Nearest Neighbors Decision Boundary</a:t>
            </a:r>
            <a:endParaRPr sz="3000" b="1" dirty="0"/>
          </a:p>
        </p:txBody>
      </p:sp>
      <p:pic>
        <p:nvPicPr>
          <p:cNvPr id="109" name="Google Shape;109;p22"/>
          <p:cNvPicPr preferRelativeResize="0"/>
          <p:nvPr/>
        </p:nvPicPr>
        <p:blipFill rotWithShape="1">
          <a:blip r:embed="rId3">
            <a:alphaModFix/>
          </a:blip>
          <a:srcRect l="8856" t="20628" r="20291"/>
          <a:stretch/>
        </p:blipFill>
        <p:spPr>
          <a:xfrm>
            <a:off x="1143925" y="1017725"/>
            <a:ext cx="6428800" cy="40472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16</a:t>
            </a:fld>
            <a:endParaRPr lang="vi"/>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 Nearest Neighbors Decision Boundary</a:t>
            </a:r>
            <a:endParaRPr sz="3000" b="1" dirty="0"/>
          </a:p>
        </p:txBody>
      </p:sp>
      <p:pic>
        <p:nvPicPr>
          <p:cNvPr id="115" name="Google Shape;115;p23"/>
          <p:cNvPicPr preferRelativeResize="0"/>
          <p:nvPr/>
        </p:nvPicPr>
        <p:blipFill rotWithShape="1">
          <a:blip r:embed="rId3">
            <a:alphaModFix/>
          </a:blip>
          <a:srcRect l="9015" t="20917" r="21419"/>
          <a:stretch/>
        </p:blipFill>
        <p:spPr>
          <a:xfrm>
            <a:off x="1143925" y="1017725"/>
            <a:ext cx="6242875" cy="39885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17</a:t>
            </a:fld>
            <a:endParaRPr lang="vi"/>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 Nearest Neighbors Decision Boundary</a:t>
            </a:r>
            <a:endParaRPr sz="3000" b="1" dirty="0"/>
          </a:p>
        </p:txBody>
      </p:sp>
      <p:pic>
        <p:nvPicPr>
          <p:cNvPr id="121" name="Google Shape;121;p24"/>
          <p:cNvPicPr preferRelativeResize="0"/>
          <p:nvPr/>
        </p:nvPicPr>
        <p:blipFill rotWithShape="1">
          <a:blip r:embed="rId3">
            <a:alphaModFix/>
          </a:blip>
          <a:srcRect l="8692" t="20344" r="19167"/>
          <a:stretch/>
        </p:blipFill>
        <p:spPr>
          <a:xfrm>
            <a:off x="1019975" y="1017725"/>
            <a:ext cx="6503150" cy="40354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18</a:t>
            </a:fld>
            <a:endParaRPr lang="vi"/>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 Nearest Neighbors Decision Boundary</a:t>
            </a:r>
            <a:endParaRPr sz="3000" b="1" dirty="0"/>
          </a:p>
        </p:txBody>
      </p:sp>
      <p:pic>
        <p:nvPicPr>
          <p:cNvPr id="127" name="Google Shape;127;p25"/>
          <p:cNvPicPr preferRelativeResize="0"/>
          <p:nvPr/>
        </p:nvPicPr>
        <p:blipFill rotWithShape="1">
          <a:blip r:embed="rId3">
            <a:alphaModFix/>
          </a:blip>
          <a:srcRect l="1287" t="22063" r="8695" b="3725"/>
          <a:stretch/>
        </p:blipFill>
        <p:spPr>
          <a:xfrm>
            <a:off x="168388" y="1017725"/>
            <a:ext cx="8663913" cy="40142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19</a:t>
            </a:fld>
            <a:endParaRPr lang="vi"/>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Learning Goals</a:t>
            </a:r>
            <a:endParaRPr sz="3000" b="1" dirty="0"/>
          </a:p>
        </p:txBody>
      </p:sp>
      <p:sp>
        <p:nvSpPr>
          <p:cNvPr id="55" name="Google Shape;55;p13"/>
          <p:cNvSpPr txBox="1">
            <a:spLocks noGrp="1"/>
          </p:cNvSpPr>
          <p:nvPr>
            <p:ph type="body" idx="1"/>
          </p:nvPr>
        </p:nvSpPr>
        <p:spPr>
          <a:xfrm>
            <a:off x="718850" y="1474875"/>
            <a:ext cx="7815900" cy="320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2000" dirty="0">
                <a:solidFill>
                  <a:schemeClr val="dk1"/>
                </a:solidFill>
              </a:rPr>
              <a:t>In this section, we will cover:</a:t>
            </a:r>
            <a:endParaRPr sz="2000" dirty="0">
              <a:solidFill>
                <a:schemeClr val="dk1"/>
              </a:solidFill>
            </a:endParaRPr>
          </a:p>
          <a:p>
            <a:pPr marL="0" lvl="0" indent="0" algn="l" rtl="0">
              <a:spcBef>
                <a:spcPts val="500"/>
              </a:spcBef>
              <a:spcAft>
                <a:spcPts val="0"/>
              </a:spcAft>
              <a:buClr>
                <a:schemeClr val="dk1"/>
              </a:buClr>
              <a:buSzPts val="1100"/>
              <a:buFont typeface="Arial"/>
              <a:buNone/>
            </a:pPr>
            <a:endParaRPr sz="100" dirty="0">
              <a:solidFill>
                <a:schemeClr val="dk1"/>
              </a:solidFill>
            </a:endParaRPr>
          </a:p>
          <a:p>
            <a:pPr marL="0" lvl="0" indent="0" algn="l" rtl="0">
              <a:spcBef>
                <a:spcPts val="500"/>
              </a:spcBef>
              <a:spcAft>
                <a:spcPts val="0"/>
              </a:spcAft>
              <a:buNone/>
            </a:pPr>
            <a:r>
              <a:rPr lang="vi" sz="2000" dirty="0">
                <a:solidFill>
                  <a:schemeClr val="dk1"/>
                </a:solidFill>
              </a:rPr>
              <a:t>- The K Nearest Neighbors (KNN) approach for Classification</a:t>
            </a:r>
            <a:endParaRPr sz="2000" dirty="0">
              <a:solidFill>
                <a:schemeClr val="dk1"/>
              </a:solidFill>
            </a:endParaRPr>
          </a:p>
          <a:p>
            <a:pPr marL="0" lvl="0" indent="0" algn="l" rtl="0">
              <a:spcBef>
                <a:spcPts val="500"/>
              </a:spcBef>
              <a:spcAft>
                <a:spcPts val="0"/>
              </a:spcAft>
              <a:buClr>
                <a:schemeClr val="dk1"/>
              </a:buClr>
              <a:buSzPts val="1100"/>
              <a:buFont typeface="Arial"/>
              <a:buNone/>
            </a:pPr>
            <a:endParaRPr sz="100" dirty="0">
              <a:solidFill>
                <a:schemeClr val="dk1"/>
              </a:solidFill>
            </a:endParaRPr>
          </a:p>
          <a:p>
            <a:pPr marL="0" lvl="0" indent="0" algn="l" rtl="0">
              <a:spcBef>
                <a:spcPts val="500"/>
              </a:spcBef>
              <a:spcAft>
                <a:spcPts val="0"/>
              </a:spcAft>
              <a:buNone/>
            </a:pPr>
            <a:r>
              <a:rPr lang="vi" sz="2000" dirty="0">
                <a:solidFill>
                  <a:schemeClr val="dk1"/>
                </a:solidFill>
              </a:rPr>
              <a:t>- The KNN decision boundary</a:t>
            </a:r>
            <a:endParaRPr sz="2000" dirty="0">
              <a:solidFill>
                <a:schemeClr val="dk1"/>
              </a:solidFill>
            </a:endParaRPr>
          </a:p>
          <a:p>
            <a:pPr marL="0" lvl="0" indent="0" algn="l" rtl="0">
              <a:spcBef>
                <a:spcPts val="500"/>
              </a:spcBef>
              <a:spcAft>
                <a:spcPts val="0"/>
              </a:spcAft>
              <a:buClr>
                <a:schemeClr val="dk1"/>
              </a:buClr>
              <a:buSzPts val="1100"/>
              <a:buFont typeface="Arial"/>
              <a:buNone/>
            </a:pPr>
            <a:endParaRPr sz="100" dirty="0">
              <a:solidFill>
                <a:schemeClr val="dk1"/>
              </a:solidFill>
            </a:endParaRPr>
          </a:p>
          <a:p>
            <a:pPr marL="0" lvl="0" indent="0" algn="l" rtl="0">
              <a:spcBef>
                <a:spcPts val="500"/>
              </a:spcBef>
              <a:spcAft>
                <a:spcPts val="0"/>
              </a:spcAft>
              <a:buNone/>
            </a:pPr>
            <a:r>
              <a:rPr lang="vi" sz="2000" dirty="0">
                <a:solidFill>
                  <a:schemeClr val="dk1"/>
                </a:solidFill>
              </a:rPr>
              <a:t>- Distance measurement and the importance of Feature Scaling</a:t>
            </a:r>
            <a:endParaRPr sz="2000" dirty="0">
              <a:solidFill>
                <a:schemeClr val="dk1"/>
              </a:solidFill>
            </a:endParaRPr>
          </a:p>
          <a:p>
            <a:pPr marL="0" lvl="0" indent="0" algn="l" rtl="0">
              <a:spcBef>
                <a:spcPts val="500"/>
              </a:spcBef>
              <a:spcAft>
                <a:spcPts val="0"/>
              </a:spcAft>
              <a:buClr>
                <a:schemeClr val="dk1"/>
              </a:buClr>
              <a:buSzPts val="1100"/>
              <a:buFont typeface="Arial"/>
              <a:buNone/>
            </a:pPr>
            <a:endParaRPr sz="100" dirty="0">
              <a:solidFill>
                <a:schemeClr val="dk1"/>
              </a:solidFill>
            </a:endParaRPr>
          </a:p>
          <a:p>
            <a:pPr marL="0" lvl="0" indent="0" algn="l" rtl="0">
              <a:spcBef>
                <a:spcPts val="500"/>
              </a:spcBef>
              <a:spcAft>
                <a:spcPts val="500"/>
              </a:spcAft>
              <a:buClr>
                <a:schemeClr val="dk1"/>
              </a:buClr>
              <a:buSzPts val="1100"/>
              <a:buFont typeface="Arial"/>
              <a:buNone/>
            </a:pPr>
            <a:r>
              <a:rPr lang="vi" sz="2000" dirty="0">
                <a:solidFill>
                  <a:schemeClr val="dk1"/>
                </a:solidFill>
              </a:rPr>
              <a:t>- Implementation of KNN for both Classification and Regression</a:t>
            </a:r>
            <a:endParaRPr sz="2000" dirty="0">
              <a:solidFill>
                <a:schemeClr val="dk1"/>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a:t>
            </a:fld>
            <a:endParaRPr lang="vi"/>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 Nearest Neighbors Decision Boundary</a:t>
            </a:r>
            <a:endParaRPr sz="3000" b="1" dirty="0"/>
          </a:p>
        </p:txBody>
      </p:sp>
      <p:sp>
        <p:nvSpPr>
          <p:cNvPr id="133" name="Google Shape;133;p26"/>
          <p:cNvSpPr txBox="1">
            <a:spLocks noGrp="1"/>
          </p:cNvSpPr>
          <p:nvPr>
            <p:ph type="body" idx="1"/>
          </p:nvPr>
        </p:nvSpPr>
        <p:spPr>
          <a:xfrm>
            <a:off x="522400" y="1196438"/>
            <a:ext cx="3889800" cy="3619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vi" b="1">
                <a:solidFill>
                  <a:schemeClr val="dk1"/>
                </a:solidFill>
              </a:rPr>
              <a:t>Choosing the right value for K </a:t>
            </a:r>
            <a:endParaRPr b="1">
              <a:solidFill>
                <a:schemeClr val="dk1"/>
              </a:solidFill>
            </a:endParaRPr>
          </a:p>
          <a:p>
            <a:pPr marL="0" lvl="0" indent="0" algn="l" rtl="0">
              <a:spcBef>
                <a:spcPts val="500"/>
              </a:spcBef>
              <a:spcAft>
                <a:spcPts val="0"/>
              </a:spcAft>
              <a:buNone/>
            </a:pPr>
            <a:endParaRPr sz="100">
              <a:solidFill>
                <a:schemeClr val="dk1"/>
              </a:solidFill>
            </a:endParaRPr>
          </a:p>
          <a:p>
            <a:pPr marL="0" lvl="0" indent="0" algn="l" rtl="0">
              <a:spcBef>
                <a:spcPts val="500"/>
              </a:spcBef>
              <a:spcAft>
                <a:spcPts val="0"/>
              </a:spcAft>
              <a:buNone/>
            </a:pPr>
            <a:r>
              <a:rPr lang="vi">
                <a:solidFill>
                  <a:schemeClr val="dk1"/>
                </a:solidFill>
              </a:rPr>
              <a:t>- KNN does not provide a 'correct' K. </a:t>
            </a:r>
            <a:endParaRPr>
              <a:solidFill>
                <a:schemeClr val="dk1"/>
              </a:solidFill>
            </a:endParaRPr>
          </a:p>
          <a:p>
            <a:pPr marL="0" lvl="0" indent="0" algn="l" rtl="0">
              <a:spcBef>
                <a:spcPts val="500"/>
              </a:spcBef>
              <a:spcAft>
                <a:spcPts val="0"/>
              </a:spcAft>
              <a:buClr>
                <a:schemeClr val="dk1"/>
              </a:buClr>
              <a:buSzPts val="1100"/>
              <a:buFont typeface="Arial"/>
              <a:buNone/>
            </a:pPr>
            <a:r>
              <a:rPr lang="vi">
                <a:solidFill>
                  <a:schemeClr val="dk1"/>
                </a:solidFill>
              </a:rPr>
              <a:t>- The right value depends on which error metric is most important</a:t>
            </a:r>
            <a:endParaRPr>
              <a:solidFill>
                <a:schemeClr val="dk1"/>
              </a:solidFill>
            </a:endParaRPr>
          </a:p>
          <a:p>
            <a:pPr marL="0" lvl="0" indent="0" algn="l" rtl="0">
              <a:spcBef>
                <a:spcPts val="500"/>
              </a:spcBef>
              <a:spcAft>
                <a:spcPts val="0"/>
              </a:spcAft>
              <a:buNone/>
            </a:pPr>
            <a:r>
              <a:rPr lang="vi">
                <a:solidFill>
                  <a:schemeClr val="dk1"/>
                </a:solidFill>
              </a:rPr>
              <a:t>- A common approach is to use an 'elbow method approach</a:t>
            </a:r>
            <a:endParaRPr>
              <a:solidFill>
                <a:schemeClr val="dk1"/>
              </a:solidFill>
            </a:endParaRPr>
          </a:p>
          <a:p>
            <a:pPr marL="0" lvl="0" indent="0" algn="l" rtl="0">
              <a:spcBef>
                <a:spcPts val="500"/>
              </a:spcBef>
              <a:spcAft>
                <a:spcPts val="0"/>
              </a:spcAft>
              <a:buNone/>
            </a:pPr>
            <a:r>
              <a:rPr lang="vi">
                <a:solidFill>
                  <a:schemeClr val="dk1"/>
                </a:solidFill>
              </a:rPr>
              <a:t>- This emphasizes kinks in a curve of the error rate as a function of K</a:t>
            </a:r>
            <a:endParaRPr>
              <a:solidFill>
                <a:schemeClr val="dk1"/>
              </a:solidFill>
            </a:endParaRPr>
          </a:p>
          <a:p>
            <a:pPr marL="0" lvl="0" indent="0" algn="l" rtl="0">
              <a:spcBef>
                <a:spcPts val="500"/>
              </a:spcBef>
              <a:spcAft>
                <a:spcPts val="500"/>
              </a:spcAft>
              <a:buClr>
                <a:schemeClr val="dk1"/>
              </a:buClr>
              <a:buSzPts val="1100"/>
              <a:buFont typeface="Arial"/>
              <a:buNone/>
            </a:pPr>
            <a:r>
              <a:rPr lang="vi">
                <a:solidFill>
                  <a:schemeClr val="dk1"/>
                </a:solidFill>
              </a:rPr>
              <a:t>- Beyond this point, the rate of improvement slows or stops</a:t>
            </a:r>
            <a:endParaRPr>
              <a:solidFill>
                <a:schemeClr val="dk1"/>
              </a:solidFill>
            </a:endParaRPr>
          </a:p>
        </p:txBody>
      </p:sp>
      <p:pic>
        <p:nvPicPr>
          <p:cNvPr id="134" name="Google Shape;134;p26"/>
          <p:cNvPicPr preferRelativeResize="0"/>
          <p:nvPr/>
        </p:nvPicPr>
        <p:blipFill rotWithShape="1">
          <a:blip r:embed="rId3">
            <a:alphaModFix/>
          </a:blip>
          <a:srcRect l="52657" t="19768" r="6923"/>
          <a:stretch/>
        </p:blipFill>
        <p:spPr>
          <a:xfrm>
            <a:off x="5048150" y="1068250"/>
            <a:ext cx="3629700" cy="4049064"/>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20</a:t>
            </a:fld>
            <a:endParaRPr lang="vi"/>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Measurement of Distance in KNN</a:t>
            </a:r>
            <a:endParaRPr sz="3000" b="1" dirty="0"/>
          </a:p>
        </p:txBody>
      </p:sp>
      <p:pic>
        <p:nvPicPr>
          <p:cNvPr id="140" name="Google Shape;140;p27"/>
          <p:cNvPicPr preferRelativeResize="0"/>
          <p:nvPr/>
        </p:nvPicPr>
        <p:blipFill rotWithShape="1">
          <a:blip r:embed="rId3">
            <a:alphaModFix/>
          </a:blip>
          <a:srcRect l="7083" t="26932" r="22225"/>
          <a:stretch/>
        </p:blipFill>
        <p:spPr>
          <a:xfrm>
            <a:off x="734925" y="1116875"/>
            <a:ext cx="6840438" cy="39733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21</a:t>
            </a:fld>
            <a:endParaRPr lang="vi"/>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Measurement of Distance in KNN</a:t>
            </a:r>
            <a:endParaRPr sz="3000" b="1" dirty="0"/>
          </a:p>
        </p:txBody>
      </p:sp>
      <p:pic>
        <p:nvPicPr>
          <p:cNvPr id="146" name="Google Shape;146;p28"/>
          <p:cNvPicPr preferRelativeResize="0"/>
          <p:nvPr/>
        </p:nvPicPr>
        <p:blipFill rotWithShape="1">
          <a:blip r:embed="rId3">
            <a:alphaModFix/>
          </a:blip>
          <a:srcRect l="7243" t="26073" r="22224"/>
          <a:stretch/>
        </p:blipFill>
        <p:spPr>
          <a:xfrm>
            <a:off x="995175" y="1083375"/>
            <a:ext cx="6745497" cy="39733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22</a:t>
            </a:fld>
            <a:endParaRPr lang="vi"/>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Euclidean Distance (L2)</a:t>
            </a:r>
            <a:endParaRPr sz="3000" b="1" dirty="0"/>
          </a:p>
        </p:txBody>
      </p:sp>
      <p:pic>
        <p:nvPicPr>
          <p:cNvPr id="152" name="Google Shape;152;p29"/>
          <p:cNvPicPr preferRelativeResize="0"/>
          <p:nvPr/>
        </p:nvPicPr>
        <p:blipFill rotWithShape="1">
          <a:blip r:embed="rId3">
            <a:alphaModFix/>
          </a:blip>
          <a:srcRect l="8856" t="27219" r="22220"/>
          <a:stretch/>
        </p:blipFill>
        <p:spPr>
          <a:xfrm>
            <a:off x="970400" y="1017725"/>
            <a:ext cx="6820582" cy="40477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23</a:t>
            </a:fld>
            <a:endParaRPr lang="vi"/>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Manhattan Distance (L1)</a:t>
            </a:r>
            <a:endParaRPr sz="3000" b="1" dirty="0"/>
          </a:p>
        </p:txBody>
      </p:sp>
      <p:pic>
        <p:nvPicPr>
          <p:cNvPr id="158" name="Google Shape;158;p30"/>
          <p:cNvPicPr preferRelativeResize="0"/>
          <p:nvPr/>
        </p:nvPicPr>
        <p:blipFill rotWithShape="1">
          <a:blip r:embed="rId3">
            <a:alphaModFix/>
          </a:blip>
          <a:srcRect l="8698" t="27219" r="22379"/>
          <a:stretch/>
        </p:blipFill>
        <p:spPr>
          <a:xfrm>
            <a:off x="1022975" y="1017725"/>
            <a:ext cx="6850200" cy="40653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24</a:t>
            </a:fld>
            <a:endParaRPr lang="vi"/>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Scale for Distance Measurement</a:t>
            </a:r>
            <a:endParaRPr sz="3000" b="1" dirty="0"/>
          </a:p>
        </p:txBody>
      </p:sp>
      <p:pic>
        <p:nvPicPr>
          <p:cNvPr id="164" name="Google Shape;164;p31"/>
          <p:cNvPicPr preferRelativeResize="0"/>
          <p:nvPr/>
        </p:nvPicPr>
        <p:blipFill rotWithShape="1">
          <a:blip r:embed="rId3">
            <a:alphaModFix/>
          </a:blip>
          <a:srcRect l="5150" t="25216" r="24481"/>
          <a:stretch/>
        </p:blipFill>
        <p:spPr>
          <a:xfrm>
            <a:off x="1084950" y="1017725"/>
            <a:ext cx="6751050" cy="40321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25</a:t>
            </a:fld>
            <a:endParaRPr lang="vi"/>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Feature Scaling</a:t>
            </a:r>
            <a:endParaRPr sz="3000" b="1" dirty="0"/>
          </a:p>
        </p:txBody>
      </p:sp>
      <p:pic>
        <p:nvPicPr>
          <p:cNvPr id="170" name="Google Shape;170;p32"/>
          <p:cNvPicPr preferRelativeResize="0"/>
          <p:nvPr/>
        </p:nvPicPr>
        <p:blipFill rotWithShape="1">
          <a:blip r:embed="rId3">
            <a:alphaModFix/>
          </a:blip>
          <a:srcRect l="4671" t="24930" r="25603"/>
          <a:stretch/>
        </p:blipFill>
        <p:spPr>
          <a:xfrm>
            <a:off x="896025" y="1017725"/>
            <a:ext cx="6818542"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26</a:t>
            </a:fld>
            <a:endParaRPr lang="vi"/>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Feature Scaling</a:t>
            </a:r>
            <a:endParaRPr sz="3000" b="1" dirty="0"/>
          </a:p>
        </p:txBody>
      </p:sp>
      <p:pic>
        <p:nvPicPr>
          <p:cNvPr id="176" name="Google Shape;176;p33"/>
          <p:cNvPicPr preferRelativeResize="0"/>
          <p:nvPr/>
        </p:nvPicPr>
        <p:blipFill rotWithShape="1">
          <a:blip r:embed="rId3">
            <a:alphaModFix/>
          </a:blip>
          <a:srcRect l="3700" t="24930" r="26733"/>
          <a:stretch/>
        </p:blipFill>
        <p:spPr>
          <a:xfrm>
            <a:off x="908425" y="1017725"/>
            <a:ext cx="6802811"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27</a:t>
            </a:fld>
            <a:endParaRPr lang="vi"/>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 Nearest Neighbors Decision Boundary</a:t>
            </a:r>
            <a:endParaRPr sz="3000" b="1" dirty="0"/>
          </a:p>
        </p:txBody>
      </p:sp>
      <p:pic>
        <p:nvPicPr>
          <p:cNvPr id="182" name="Google Shape;182;p34"/>
          <p:cNvPicPr preferRelativeResize="0"/>
          <p:nvPr/>
        </p:nvPicPr>
        <p:blipFill rotWithShape="1">
          <a:blip r:embed="rId3">
            <a:alphaModFix/>
          </a:blip>
          <a:srcRect l="1285" t="21777" r="11271"/>
          <a:stretch/>
        </p:blipFill>
        <p:spPr>
          <a:xfrm>
            <a:off x="449875" y="1017725"/>
            <a:ext cx="7903087" cy="39733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28</a:t>
            </a:fld>
            <a:endParaRPr lang="vi"/>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Regression with KNN</a:t>
            </a:r>
            <a:endParaRPr sz="3000" b="1" dirty="0"/>
          </a:p>
        </p:txBody>
      </p:sp>
      <p:pic>
        <p:nvPicPr>
          <p:cNvPr id="188" name="Google Shape;188;p35"/>
          <p:cNvPicPr preferRelativeResize="0"/>
          <p:nvPr/>
        </p:nvPicPr>
        <p:blipFill rotWithShape="1">
          <a:blip r:embed="rId3">
            <a:alphaModFix/>
          </a:blip>
          <a:srcRect l="3705" t="28939" r="2256" b="31804"/>
          <a:stretch/>
        </p:blipFill>
        <p:spPr>
          <a:xfrm>
            <a:off x="276988" y="1663363"/>
            <a:ext cx="8590025" cy="20151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29</a:t>
            </a:fld>
            <a:endParaRPr lang="vi"/>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b="1" dirty="0"/>
              <a:t>Introduction to </a:t>
            </a:r>
            <a:r>
              <a:rPr lang="vi" sz="3000" b="1" dirty="0"/>
              <a:t>The K Nearest Neighbors</a:t>
            </a:r>
            <a:endParaRPr lang="en-US" sz="30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a:t>
            </a:fld>
            <a:endParaRPr lang="vi"/>
          </a:p>
        </p:txBody>
      </p:sp>
      <p:sp>
        <p:nvSpPr>
          <p:cNvPr id="3" name="Text Placeholder 2"/>
          <p:cNvSpPr>
            <a:spLocks noGrp="1"/>
          </p:cNvSpPr>
          <p:nvPr>
            <p:ph type="body" idx="1"/>
          </p:nvPr>
        </p:nvSpPr>
        <p:spPr>
          <a:xfrm>
            <a:off x="311700" y="1152475"/>
            <a:ext cx="8520600" cy="3904342"/>
          </a:xfrm>
        </p:spPr>
        <p:txBody>
          <a:bodyPr>
            <a:noAutofit/>
          </a:bodyPr>
          <a:lstStyle/>
          <a:p>
            <a:r>
              <a:rPr lang="en-US" sz="2000" dirty="0">
                <a:solidFill>
                  <a:schemeClr val="tx1"/>
                </a:solidFill>
              </a:rPr>
              <a:t>K Nearest </a:t>
            </a:r>
            <a:r>
              <a:rPr lang="en-US" sz="2000" dirty="0" err="1">
                <a:solidFill>
                  <a:schemeClr val="tx1"/>
                </a:solidFill>
              </a:rPr>
              <a:t>Neighbour</a:t>
            </a:r>
            <a:r>
              <a:rPr lang="en-US" sz="2000" dirty="0">
                <a:solidFill>
                  <a:schemeClr val="tx1"/>
                </a:solidFill>
              </a:rPr>
              <a:t> (KNN) is one of the simplest Machine Learning algorithms based on Supervised Learning technique.</a:t>
            </a:r>
          </a:p>
          <a:p>
            <a:r>
              <a:rPr lang="en-US" sz="2000" dirty="0">
                <a:solidFill>
                  <a:schemeClr val="tx1"/>
                </a:solidFill>
              </a:rPr>
              <a:t>KNN algorithm assumes the similarity between the new case/data and available cases and put the new case into the category that is most similar to the available categories.</a:t>
            </a:r>
          </a:p>
          <a:p>
            <a:r>
              <a:rPr lang="en-US" sz="2000" dirty="0">
                <a:solidFill>
                  <a:schemeClr val="tx1"/>
                </a:solidFill>
              </a:rPr>
              <a:t>KNN algorithm stores all the available data and classifies a new data point based on the similarity. This means when new data appears then it can be easily classified into a well suite category by using KNN algorithm.</a:t>
            </a:r>
          </a:p>
          <a:p>
            <a:r>
              <a:rPr lang="en-US" sz="2000" dirty="0">
                <a:solidFill>
                  <a:schemeClr val="tx1"/>
                </a:solidFill>
              </a:rPr>
              <a:t>KNN algorithm can be used for Regression as well as for Classification but mostly it is used for the Classification problems.</a:t>
            </a:r>
          </a:p>
        </p:txBody>
      </p:sp>
    </p:spTree>
    <p:extLst>
      <p:ext uri="{BB962C8B-B14F-4D97-AF65-F5344CB8AC3E}">
        <p14:creationId xmlns:p14="http://schemas.microsoft.com/office/powerpoint/2010/main" val="4056506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Characteristics of a KNN Model</a:t>
            </a:r>
            <a:endParaRPr sz="3000" b="1" dirty="0"/>
          </a:p>
        </p:txBody>
      </p:sp>
      <p:pic>
        <p:nvPicPr>
          <p:cNvPr id="200" name="Google Shape;200;p37"/>
          <p:cNvPicPr preferRelativeResize="0"/>
          <p:nvPr/>
        </p:nvPicPr>
        <p:blipFill rotWithShape="1">
          <a:blip r:embed="rId3">
            <a:alphaModFix/>
          </a:blip>
          <a:srcRect l="3539" t="20628" r="4514" b="20059"/>
          <a:stretch/>
        </p:blipFill>
        <p:spPr>
          <a:xfrm>
            <a:off x="168750" y="1318875"/>
            <a:ext cx="8806500" cy="31925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30</a:t>
            </a:fld>
            <a:endParaRPr lang="vi"/>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 Nearest Neighbors: The Syntax</a:t>
            </a:r>
            <a:endParaRPr sz="3000" b="1" dirty="0"/>
          </a:p>
        </p:txBody>
      </p:sp>
      <p:pic>
        <p:nvPicPr>
          <p:cNvPr id="206" name="Google Shape;206;p38"/>
          <p:cNvPicPr preferRelativeResize="0"/>
          <p:nvPr/>
        </p:nvPicPr>
        <p:blipFill rotWithShape="1">
          <a:blip r:embed="rId3">
            <a:alphaModFix/>
          </a:blip>
          <a:srcRect t="23208" r="12395" b="16619"/>
          <a:stretch/>
        </p:blipFill>
        <p:spPr>
          <a:xfrm>
            <a:off x="110363" y="1269275"/>
            <a:ext cx="8783924" cy="33908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31</a:t>
            </a:fld>
            <a:endParaRPr lang="vi"/>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 Nearest Neighbors: The Syntax</a:t>
            </a:r>
            <a:endParaRPr sz="3000" b="1" dirty="0"/>
          </a:p>
        </p:txBody>
      </p:sp>
      <p:pic>
        <p:nvPicPr>
          <p:cNvPr id="212" name="Google Shape;212;p39"/>
          <p:cNvPicPr preferRelativeResize="0"/>
          <p:nvPr/>
        </p:nvPicPr>
        <p:blipFill rotWithShape="1">
          <a:blip r:embed="rId3">
            <a:alphaModFix/>
          </a:blip>
          <a:srcRect t="22633" r="19807" b="16620"/>
          <a:stretch/>
        </p:blipFill>
        <p:spPr>
          <a:xfrm>
            <a:off x="152400" y="1170125"/>
            <a:ext cx="8809600" cy="37502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32</a:t>
            </a:fld>
            <a:endParaRPr lang="vi"/>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000" b="1" dirty="0"/>
              <a:t>Summary</a:t>
            </a:r>
          </a:p>
        </p:txBody>
      </p:sp>
      <p:sp>
        <p:nvSpPr>
          <p:cNvPr id="3" name="Text Placeholder 2"/>
          <p:cNvSpPr>
            <a:spLocks noGrp="1"/>
          </p:cNvSpPr>
          <p:nvPr>
            <p:ph type="body" idx="1"/>
          </p:nvPr>
        </p:nvSpPr>
        <p:spPr/>
        <p:txBody>
          <a:bodyPr/>
          <a:lstStyle/>
          <a:p>
            <a:pPr marL="114300" indent="0">
              <a:buNone/>
            </a:pPr>
            <a:r>
              <a:rPr lang="en-US" b="1" dirty="0">
                <a:solidFill>
                  <a:schemeClr val="tx1"/>
                </a:solidFill>
              </a:rPr>
              <a:t>K Nearest Neighbor Methods for Classification</a:t>
            </a:r>
          </a:p>
          <a:p>
            <a:r>
              <a:rPr lang="en-US" dirty="0">
                <a:solidFill>
                  <a:schemeClr val="tx1"/>
                </a:solidFill>
              </a:rPr>
              <a:t>K nearest neighbor methods are useful for classification. The elbow method is frequently used to identify a model with low K and low error rate.</a:t>
            </a:r>
          </a:p>
          <a:p>
            <a:r>
              <a:rPr lang="en-US" dirty="0">
                <a:solidFill>
                  <a:schemeClr val="tx1"/>
                </a:solidFill>
              </a:rPr>
              <a:t>These methods are popular due to their easy computation and interpretability, although it might take time scoring new observations, it lacks estimators, and might not be suited for large data sets. </a:t>
            </a:r>
          </a:p>
          <a:p>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33</a:t>
            </a:fld>
            <a:endParaRPr lang="vi"/>
          </a:p>
        </p:txBody>
      </p:sp>
    </p:spTree>
    <p:extLst>
      <p:ext uri="{BB962C8B-B14F-4D97-AF65-F5344CB8AC3E}">
        <p14:creationId xmlns:p14="http://schemas.microsoft.com/office/powerpoint/2010/main" val="2296482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a:t>Learning Recap</a:t>
            </a:r>
            <a:endParaRPr sz="3000" b="1" dirty="0"/>
          </a:p>
        </p:txBody>
      </p:sp>
      <p:sp>
        <p:nvSpPr>
          <p:cNvPr id="218" name="Google Shape;218;p40"/>
          <p:cNvSpPr txBox="1">
            <a:spLocks noGrp="1"/>
          </p:cNvSpPr>
          <p:nvPr>
            <p:ph type="body" idx="1"/>
          </p:nvPr>
        </p:nvSpPr>
        <p:spPr>
          <a:xfrm>
            <a:off x="1053500" y="1512075"/>
            <a:ext cx="7778700" cy="305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2000">
                <a:solidFill>
                  <a:schemeClr val="dk1"/>
                </a:solidFill>
              </a:rPr>
              <a:t>In this section, we discussed:</a:t>
            </a:r>
            <a:endParaRPr sz="20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sz="2000">
                <a:solidFill>
                  <a:schemeClr val="dk1"/>
                </a:solidFill>
              </a:rPr>
              <a:t>- The K Nearest Neighbors (KNN) approach for Classification</a:t>
            </a:r>
            <a:endParaRPr sz="20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sz="2000">
                <a:solidFill>
                  <a:schemeClr val="dk1"/>
                </a:solidFill>
              </a:rPr>
              <a:t>- The KNN decision boundary</a:t>
            </a:r>
            <a:endParaRPr sz="20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0"/>
              </a:spcAft>
              <a:buNone/>
            </a:pPr>
            <a:r>
              <a:rPr lang="vi" sz="2000">
                <a:solidFill>
                  <a:schemeClr val="dk1"/>
                </a:solidFill>
              </a:rPr>
              <a:t>- Distance measurement and the importance of Feature Scaling</a:t>
            </a:r>
            <a:endParaRPr sz="2000">
              <a:solidFill>
                <a:schemeClr val="dk1"/>
              </a:solidFill>
            </a:endParaRPr>
          </a:p>
          <a:p>
            <a:pPr marL="0" lvl="0" indent="0" algn="l" rtl="0">
              <a:spcBef>
                <a:spcPts val="500"/>
              </a:spcBef>
              <a:spcAft>
                <a:spcPts val="0"/>
              </a:spcAft>
              <a:buClr>
                <a:schemeClr val="dk1"/>
              </a:buClr>
              <a:buSzPts val="1100"/>
              <a:buFont typeface="Arial"/>
              <a:buNone/>
            </a:pPr>
            <a:endParaRPr sz="100">
              <a:solidFill>
                <a:schemeClr val="dk1"/>
              </a:solidFill>
            </a:endParaRPr>
          </a:p>
          <a:p>
            <a:pPr marL="0" lvl="0" indent="0" algn="l" rtl="0">
              <a:spcBef>
                <a:spcPts val="500"/>
              </a:spcBef>
              <a:spcAft>
                <a:spcPts val="500"/>
              </a:spcAft>
              <a:buClr>
                <a:schemeClr val="dk1"/>
              </a:buClr>
              <a:buSzPts val="1100"/>
              <a:buFont typeface="Arial"/>
              <a:buNone/>
            </a:pPr>
            <a:r>
              <a:rPr lang="vi" sz="2000">
                <a:solidFill>
                  <a:schemeClr val="dk1"/>
                </a:solidFill>
              </a:rPr>
              <a:t>- Implementation of KNN for both Classification and Regression</a:t>
            </a:r>
            <a:endParaRPr sz="2000">
              <a:solidFill>
                <a:schemeClr val="dk1"/>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34</a:t>
            </a:fld>
            <a:endParaRPr lang="vi"/>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b="1" dirty="0"/>
              <a:t>Introduction to </a:t>
            </a:r>
            <a:r>
              <a:rPr lang="vi" sz="3000" b="1" dirty="0"/>
              <a:t>The K Nearest Neighbors</a:t>
            </a:r>
            <a:endParaRPr lang="en-US" sz="30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a:t>
            </a:fld>
            <a:endParaRPr lang="vi"/>
          </a:p>
        </p:txBody>
      </p:sp>
      <p:sp>
        <p:nvSpPr>
          <p:cNvPr id="3" name="Text Placeholder 2"/>
          <p:cNvSpPr>
            <a:spLocks noGrp="1"/>
          </p:cNvSpPr>
          <p:nvPr>
            <p:ph type="body" idx="1"/>
          </p:nvPr>
        </p:nvSpPr>
        <p:spPr>
          <a:xfrm>
            <a:off x="311700" y="1152475"/>
            <a:ext cx="8520600" cy="3904342"/>
          </a:xfrm>
        </p:spPr>
        <p:txBody>
          <a:bodyPr>
            <a:noAutofit/>
          </a:bodyPr>
          <a:lstStyle/>
          <a:p>
            <a:r>
              <a:rPr lang="en-US" dirty="0">
                <a:solidFill>
                  <a:schemeClr val="tx1"/>
                </a:solidFill>
              </a:rPr>
              <a:t>KNN is a </a:t>
            </a:r>
            <a:r>
              <a:rPr lang="en-US" b="1" dirty="0">
                <a:solidFill>
                  <a:schemeClr val="tx1"/>
                </a:solidFill>
              </a:rPr>
              <a:t>non-parametric algorithm</a:t>
            </a:r>
            <a:r>
              <a:rPr lang="en-US" dirty="0">
                <a:solidFill>
                  <a:schemeClr val="tx1"/>
                </a:solidFill>
              </a:rPr>
              <a:t>, which means it does not make any assumption on underlying data.</a:t>
            </a:r>
          </a:p>
          <a:p>
            <a:pPr fontAlgn="base"/>
            <a:r>
              <a:rPr lang="en-US" dirty="0">
                <a:solidFill>
                  <a:schemeClr val="tx1"/>
                </a:solidFill>
              </a:rPr>
              <a:t>It is also called a </a:t>
            </a:r>
            <a:r>
              <a:rPr lang="en-US" b="1" dirty="0">
                <a:solidFill>
                  <a:schemeClr val="tx1"/>
                </a:solidFill>
              </a:rPr>
              <a:t>lazy learner algorithm</a:t>
            </a:r>
            <a:r>
              <a:rPr lang="en-US" dirty="0">
                <a:solidFill>
                  <a:schemeClr val="tx1"/>
                </a:solidFill>
              </a:rPr>
              <a:t> because it does not learn from the training set immediately instead it stores the dataset and at the time of classification, it performs an action on the dataset. Some alternative names:</a:t>
            </a:r>
          </a:p>
          <a:p>
            <a:pPr lvl="1" fontAlgn="base"/>
            <a:r>
              <a:rPr lang="en-US" dirty="0">
                <a:solidFill>
                  <a:schemeClr val="tx1"/>
                </a:solidFill>
              </a:rPr>
              <a:t>Instance based learning</a:t>
            </a:r>
          </a:p>
          <a:p>
            <a:pPr lvl="1" fontAlgn="base"/>
            <a:r>
              <a:rPr lang="en-US" dirty="0">
                <a:solidFill>
                  <a:schemeClr val="tx1"/>
                </a:solidFill>
              </a:rPr>
              <a:t>Lazy learning</a:t>
            </a:r>
          </a:p>
          <a:p>
            <a:pPr lvl="1" fontAlgn="base"/>
            <a:r>
              <a:rPr lang="en-US" dirty="0">
                <a:solidFill>
                  <a:schemeClr val="tx1"/>
                </a:solidFill>
              </a:rPr>
              <a:t>Memory based learning</a:t>
            </a:r>
          </a:p>
          <a:p>
            <a:r>
              <a:rPr lang="en-US" dirty="0">
                <a:solidFill>
                  <a:schemeClr val="tx1"/>
                </a:solidFill>
              </a:rPr>
              <a:t>KNN algorithm at the training phase just stores the dataset and when it gets new data, then it classifies that data into a category that is much similar to the new data.</a:t>
            </a:r>
          </a:p>
        </p:txBody>
      </p:sp>
    </p:spTree>
    <p:extLst>
      <p:ext uri="{BB962C8B-B14F-4D97-AF65-F5344CB8AC3E}">
        <p14:creationId xmlns:p14="http://schemas.microsoft.com/office/powerpoint/2010/main" val="3716130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b="1" dirty="0"/>
              <a:t>Introduction to </a:t>
            </a:r>
            <a:r>
              <a:rPr lang="vi" sz="3000" b="1" dirty="0"/>
              <a:t>The K Nearest Neighbors</a:t>
            </a:r>
            <a:endParaRPr lang="en-US" sz="30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5</a:t>
            </a:fld>
            <a:endParaRPr lang="vi"/>
          </a:p>
        </p:txBody>
      </p:sp>
      <p:sp>
        <p:nvSpPr>
          <p:cNvPr id="3" name="Text Placeholder 2"/>
          <p:cNvSpPr>
            <a:spLocks noGrp="1"/>
          </p:cNvSpPr>
          <p:nvPr>
            <p:ph type="body" idx="1"/>
          </p:nvPr>
        </p:nvSpPr>
        <p:spPr>
          <a:xfrm>
            <a:off x="311700" y="1152475"/>
            <a:ext cx="8520600" cy="3904342"/>
          </a:xfrm>
        </p:spPr>
        <p:txBody>
          <a:bodyPr>
            <a:noAutofit/>
          </a:bodyPr>
          <a:lstStyle/>
          <a:p>
            <a:r>
              <a:rPr lang="en-US" sz="2000" b="1" dirty="0">
                <a:solidFill>
                  <a:schemeClr val="tx1"/>
                </a:solidFill>
              </a:rPr>
              <a:t>Example:</a:t>
            </a:r>
            <a:r>
              <a:rPr lang="en-US" sz="2000" dirty="0">
                <a:solidFill>
                  <a:schemeClr val="tx1"/>
                </a:solidFill>
              </a:rPr>
              <a:t> Suppose, we have an image of a creature that looks similar to cat and dog, but we want to know either it is a cat or dog. So for this identification, we can use the KNN algorithm, as it works on a similarity measure. Our KNN model will find the similar features of the new data set to the cats and dogs images and based on the most similar features it will put it in either cat or dog category.</a:t>
            </a:r>
          </a:p>
        </p:txBody>
      </p:sp>
      <p:pic>
        <p:nvPicPr>
          <p:cNvPr id="1026" name="Picture 2" descr="K-Nearest Neighbor(KNN) Algorithm for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891" y="3320217"/>
            <a:ext cx="3402455" cy="187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b="1" dirty="0"/>
              <a:t>How does KNN work?</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6</a:t>
            </a:fld>
            <a:endParaRPr lang="vi"/>
          </a:p>
        </p:txBody>
      </p:sp>
      <p:sp>
        <p:nvSpPr>
          <p:cNvPr id="3" name="Text Placeholder 2"/>
          <p:cNvSpPr>
            <a:spLocks noGrp="1"/>
          </p:cNvSpPr>
          <p:nvPr>
            <p:ph type="body" idx="1"/>
          </p:nvPr>
        </p:nvSpPr>
        <p:spPr>
          <a:xfrm>
            <a:off x="311700" y="1152475"/>
            <a:ext cx="8520600" cy="3904342"/>
          </a:xfrm>
        </p:spPr>
        <p:txBody>
          <a:bodyPr>
            <a:noAutofit/>
          </a:bodyPr>
          <a:lstStyle/>
          <a:p>
            <a:r>
              <a:rPr lang="en-US" b="1" dirty="0">
                <a:solidFill>
                  <a:schemeClr val="tx1"/>
                </a:solidFill>
              </a:rPr>
              <a:t>Step 1</a:t>
            </a:r>
            <a:r>
              <a:rPr lang="en-US" dirty="0">
                <a:solidFill>
                  <a:schemeClr val="tx1"/>
                </a:solidFill>
              </a:rPr>
              <a:t> − choose the value of K i.e. the nearest data points. K can be any integer.</a:t>
            </a:r>
          </a:p>
          <a:p>
            <a:r>
              <a:rPr lang="en-US" b="1" dirty="0">
                <a:solidFill>
                  <a:schemeClr val="tx1"/>
                </a:solidFill>
              </a:rPr>
              <a:t>Step 2</a:t>
            </a:r>
            <a:r>
              <a:rPr lang="en-US" dirty="0">
                <a:solidFill>
                  <a:schemeClr val="tx1"/>
                </a:solidFill>
              </a:rPr>
              <a:t> − For each point in the test data do the following:</a:t>
            </a:r>
          </a:p>
          <a:p>
            <a:pPr lvl="1"/>
            <a:r>
              <a:rPr lang="en-US" b="1" dirty="0">
                <a:solidFill>
                  <a:schemeClr val="tx1"/>
                </a:solidFill>
              </a:rPr>
              <a:t>2.1</a:t>
            </a:r>
            <a:r>
              <a:rPr lang="en-US" dirty="0">
                <a:solidFill>
                  <a:schemeClr val="tx1"/>
                </a:solidFill>
              </a:rPr>
              <a:t> − Calculate the distance between test data and each row of training data with the help of any of the method namely: Euclidean, Manhattan or Hamming distance. The most commonly used method to calculate distance is Euclidean.</a:t>
            </a:r>
          </a:p>
          <a:p>
            <a:pPr lvl="1"/>
            <a:r>
              <a:rPr lang="en-US" b="1" dirty="0">
                <a:solidFill>
                  <a:schemeClr val="tx1"/>
                </a:solidFill>
              </a:rPr>
              <a:t>2.2</a:t>
            </a:r>
            <a:r>
              <a:rPr lang="en-US" dirty="0">
                <a:solidFill>
                  <a:schemeClr val="tx1"/>
                </a:solidFill>
              </a:rPr>
              <a:t> − Based on the distance value, sort them in ascending order.</a:t>
            </a:r>
          </a:p>
          <a:p>
            <a:pPr lvl="1"/>
            <a:r>
              <a:rPr lang="en-US" b="1" dirty="0">
                <a:solidFill>
                  <a:schemeClr val="tx1"/>
                </a:solidFill>
              </a:rPr>
              <a:t>2.3</a:t>
            </a:r>
            <a:r>
              <a:rPr lang="en-US" dirty="0">
                <a:solidFill>
                  <a:schemeClr val="tx1"/>
                </a:solidFill>
              </a:rPr>
              <a:t> − Choose the top K rows from the sorted array.</a:t>
            </a:r>
          </a:p>
          <a:p>
            <a:pPr lvl="1"/>
            <a:r>
              <a:rPr lang="en-US" b="1" dirty="0">
                <a:solidFill>
                  <a:schemeClr val="tx1"/>
                </a:solidFill>
              </a:rPr>
              <a:t>2.4</a:t>
            </a:r>
            <a:r>
              <a:rPr lang="en-US" dirty="0">
                <a:solidFill>
                  <a:schemeClr val="tx1"/>
                </a:solidFill>
              </a:rPr>
              <a:t> − Assign a class to the test point based on most frequent class of these rows.</a:t>
            </a:r>
          </a:p>
          <a:p>
            <a:r>
              <a:rPr lang="en-US" b="1" dirty="0">
                <a:solidFill>
                  <a:schemeClr val="tx1"/>
                </a:solidFill>
              </a:rPr>
              <a:t>Step 3</a:t>
            </a:r>
            <a:r>
              <a:rPr lang="en-US" dirty="0">
                <a:solidFill>
                  <a:schemeClr val="tx1"/>
                </a:solidFill>
              </a:rPr>
              <a:t> − End</a:t>
            </a:r>
          </a:p>
        </p:txBody>
      </p:sp>
    </p:spTree>
    <p:extLst>
      <p:ext uri="{BB962C8B-B14F-4D97-AF65-F5344CB8AC3E}">
        <p14:creationId xmlns:p14="http://schemas.microsoft.com/office/powerpoint/2010/main" val="2938855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KNN Overview</a:t>
            </a:r>
            <a:endParaRPr sz="3000" b="1" dirty="0"/>
          </a:p>
        </p:txBody>
      </p:sp>
      <p:sp>
        <p:nvSpPr>
          <p:cNvPr id="194" name="Google Shape;194;p36"/>
          <p:cNvSpPr txBox="1">
            <a:spLocks noGrp="1"/>
          </p:cNvSpPr>
          <p:nvPr>
            <p:ph type="body" idx="1"/>
          </p:nvPr>
        </p:nvSpPr>
        <p:spPr>
          <a:xfrm>
            <a:off x="855175" y="1189825"/>
            <a:ext cx="7362000" cy="38175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vi" b="1" dirty="0">
                <a:solidFill>
                  <a:schemeClr val="dk1"/>
                </a:solidFill>
              </a:rPr>
              <a:t>Pros: </a:t>
            </a:r>
            <a:endParaRPr b="1" dirty="0">
              <a:solidFill>
                <a:schemeClr val="dk1"/>
              </a:solidFill>
            </a:endParaRPr>
          </a:p>
          <a:p>
            <a:pPr marL="285750" lvl="0" indent="-285750">
              <a:spcBef>
                <a:spcPts val="500"/>
              </a:spcBef>
              <a:buFontTx/>
              <a:buChar char="-"/>
            </a:pPr>
            <a:r>
              <a:rPr lang="en-US" dirty="0">
                <a:solidFill>
                  <a:schemeClr val="dk1"/>
                </a:solidFill>
              </a:rPr>
              <a:t>It is very simple algorithm to understand and interpret.</a:t>
            </a:r>
          </a:p>
          <a:p>
            <a:pPr marL="285750" lvl="0" indent="-285750">
              <a:spcBef>
                <a:spcPts val="500"/>
              </a:spcBef>
              <a:buFontTx/>
              <a:buChar char="-"/>
            </a:pPr>
            <a:r>
              <a:rPr lang="en-US" dirty="0">
                <a:solidFill>
                  <a:schemeClr val="dk1"/>
                </a:solidFill>
              </a:rPr>
              <a:t>It is very useful for nonlinear data because there is no assumption about data in this algorithm.</a:t>
            </a:r>
          </a:p>
          <a:p>
            <a:pPr marL="285750" lvl="0" indent="-285750">
              <a:spcBef>
                <a:spcPts val="500"/>
              </a:spcBef>
              <a:buFontTx/>
              <a:buChar char="-"/>
            </a:pPr>
            <a:r>
              <a:rPr lang="en-US" dirty="0">
                <a:solidFill>
                  <a:schemeClr val="dk1"/>
                </a:solidFill>
              </a:rPr>
              <a:t>It is a versatile algorithm as we can use it for classification as well as regression.</a:t>
            </a:r>
          </a:p>
          <a:p>
            <a:pPr marL="285750" lvl="0" indent="-285750">
              <a:spcBef>
                <a:spcPts val="500"/>
              </a:spcBef>
              <a:buFontTx/>
              <a:buChar char="-"/>
            </a:pPr>
            <a:r>
              <a:rPr lang="en-US" dirty="0">
                <a:solidFill>
                  <a:schemeClr val="dk1"/>
                </a:solidFill>
              </a:rPr>
              <a:t>It has relatively high accuracy but there are much better supervised learning models than KNN.</a:t>
            </a:r>
            <a:endParaRPr sz="100" dirty="0">
              <a:solidFill>
                <a:schemeClr val="dk1"/>
              </a:solidFill>
            </a:endParaRPr>
          </a:p>
          <a:p>
            <a:pPr marL="0" lvl="0" indent="0" algn="l" rtl="0">
              <a:spcBef>
                <a:spcPts val="500"/>
              </a:spcBef>
              <a:spcAft>
                <a:spcPts val="0"/>
              </a:spcAft>
              <a:buNone/>
            </a:pPr>
            <a:r>
              <a:rPr lang="vi" b="1" dirty="0">
                <a:solidFill>
                  <a:schemeClr val="dk1"/>
                </a:solidFill>
              </a:rPr>
              <a:t>Cons:</a:t>
            </a:r>
            <a:r>
              <a:rPr lang="vi" dirty="0">
                <a:solidFill>
                  <a:schemeClr val="dk1"/>
                </a:solidFill>
              </a:rPr>
              <a:t> </a:t>
            </a:r>
            <a:endParaRPr dirty="0">
              <a:solidFill>
                <a:schemeClr val="dk1"/>
              </a:solidFill>
            </a:endParaRPr>
          </a:p>
          <a:p>
            <a:pPr>
              <a:buFontTx/>
              <a:buChar char="-"/>
            </a:pPr>
            <a:r>
              <a:rPr lang="en-US" dirty="0">
                <a:solidFill>
                  <a:schemeClr val="tx1"/>
                </a:solidFill>
              </a:rPr>
              <a:t>It is computationally a bit expensive algorithm because it stores all the training data.</a:t>
            </a:r>
          </a:p>
          <a:p>
            <a:pPr>
              <a:buFontTx/>
              <a:buChar char="-"/>
            </a:pPr>
            <a:r>
              <a:rPr lang="en-US" dirty="0">
                <a:solidFill>
                  <a:schemeClr val="tx1"/>
                </a:solidFill>
              </a:rPr>
              <a:t>High memory storage required as compared to other supervised learning algorithms.</a:t>
            </a:r>
          </a:p>
          <a:p>
            <a:pPr>
              <a:buFontTx/>
              <a:buChar char="-"/>
            </a:pPr>
            <a:r>
              <a:rPr lang="en-US" dirty="0">
                <a:solidFill>
                  <a:schemeClr val="tx1"/>
                </a:solidFill>
              </a:rPr>
              <a:t>Prediction is slow in case of big N.</a:t>
            </a:r>
          </a:p>
          <a:p>
            <a:pPr>
              <a:buFontTx/>
              <a:buChar char="-"/>
            </a:pPr>
            <a:r>
              <a:rPr lang="en-US" dirty="0">
                <a:solidFill>
                  <a:schemeClr val="tx1"/>
                </a:solidFill>
              </a:rPr>
              <a:t>It is very sensitive to the scale of data as well as irrelevant features.</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7</a:t>
            </a:fld>
            <a:endParaRPr lang="vi"/>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 Nearest Neighbors Classification</a:t>
            </a:r>
            <a:endParaRPr sz="3000" b="1" dirty="0"/>
          </a:p>
        </p:txBody>
      </p:sp>
      <p:pic>
        <p:nvPicPr>
          <p:cNvPr id="61" name="Google Shape;61;p14"/>
          <p:cNvPicPr preferRelativeResize="0"/>
          <p:nvPr/>
        </p:nvPicPr>
        <p:blipFill rotWithShape="1">
          <a:blip r:embed="rId3">
            <a:alphaModFix/>
          </a:blip>
          <a:srcRect l="2256" t="28652" r="10945"/>
          <a:stretch/>
        </p:blipFill>
        <p:spPr>
          <a:xfrm>
            <a:off x="445863" y="1157700"/>
            <a:ext cx="8252275" cy="38122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8</a:t>
            </a:fld>
            <a:endParaRPr lang="vi"/>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 Nearest Neighbors Classification</a:t>
            </a:r>
            <a:endParaRPr sz="3000" b="1" dirty="0"/>
          </a:p>
        </p:txBody>
      </p:sp>
      <p:pic>
        <p:nvPicPr>
          <p:cNvPr id="67" name="Google Shape;67;p15"/>
          <p:cNvPicPr preferRelativeResize="0"/>
          <p:nvPr/>
        </p:nvPicPr>
        <p:blipFill rotWithShape="1">
          <a:blip r:embed="rId3">
            <a:alphaModFix/>
          </a:blip>
          <a:srcRect l="2416" t="27792" r="11591"/>
          <a:stretch/>
        </p:blipFill>
        <p:spPr>
          <a:xfrm>
            <a:off x="506550" y="1108150"/>
            <a:ext cx="8130900" cy="38370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9</a:t>
            </a:fld>
            <a:endParaRPr lang="vi"/>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635</Words>
  <Application>Microsoft Office PowerPoint</Application>
  <PresentationFormat>Trình chiếu Trên màn hình (16:9)</PresentationFormat>
  <Paragraphs>124</Paragraphs>
  <Slides>34</Slides>
  <Notes>28</Notes>
  <HiddenSlides>0</HiddenSlides>
  <MMClips>0</MMClips>
  <ScaleCrop>false</ScaleCrop>
  <HeadingPairs>
    <vt:vector size="4" baseType="variant">
      <vt:variant>
        <vt:lpstr>Chủ đề</vt:lpstr>
      </vt:variant>
      <vt:variant>
        <vt:i4>1</vt:i4>
      </vt:variant>
      <vt:variant>
        <vt:lpstr>Tiêu đề Bản chiếu</vt:lpstr>
      </vt:variant>
      <vt:variant>
        <vt:i4>34</vt:i4>
      </vt:variant>
    </vt:vector>
  </HeadingPairs>
  <TitlesOfParts>
    <vt:vector size="35" baseType="lpstr">
      <vt:lpstr>Simple Light</vt:lpstr>
      <vt:lpstr>K Nearest Neighbors</vt:lpstr>
      <vt:lpstr>Learning Goals</vt:lpstr>
      <vt:lpstr>Introduction to The K Nearest Neighbors</vt:lpstr>
      <vt:lpstr>Introduction to The K Nearest Neighbors</vt:lpstr>
      <vt:lpstr>Introduction to The K Nearest Neighbors</vt:lpstr>
      <vt:lpstr>How does KNN work?</vt:lpstr>
      <vt:lpstr>KNN Overview</vt:lpstr>
      <vt:lpstr>K Nearest Neighbors Classification</vt:lpstr>
      <vt:lpstr>K Nearest Neighbors Classification</vt:lpstr>
      <vt:lpstr>K Nearest Neighbors Classification</vt:lpstr>
      <vt:lpstr>K Nearest Neighbors Classification</vt:lpstr>
      <vt:lpstr>K Nearest Neighbors Classification</vt:lpstr>
      <vt:lpstr>K Nearest Neighbors Classification</vt:lpstr>
      <vt:lpstr>What is Needed to Select a KNN Model?</vt:lpstr>
      <vt:lpstr>K Nearest Neighbors Decision Boundary</vt:lpstr>
      <vt:lpstr>K Nearest Neighbors Decision Boundary</vt:lpstr>
      <vt:lpstr>K Nearest Neighbors Decision Boundary</vt:lpstr>
      <vt:lpstr>K Nearest Neighbors Decision Boundary</vt:lpstr>
      <vt:lpstr>K Nearest Neighbors Decision Boundary</vt:lpstr>
      <vt:lpstr>K Nearest Neighbors Decision Boundary</vt:lpstr>
      <vt:lpstr>Measurement of Distance in KNN</vt:lpstr>
      <vt:lpstr>Measurement of Distance in KNN</vt:lpstr>
      <vt:lpstr>Euclidean Distance (L2)</vt:lpstr>
      <vt:lpstr>Manhattan Distance (L1)</vt:lpstr>
      <vt:lpstr>Scale for Distance Measurement</vt:lpstr>
      <vt:lpstr>Feature Scaling</vt:lpstr>
      <vt:lpstr>Feature Scaling</vt:lpstr>
      <vt:lpstr>K Nearest Neighbors Decision Boundary</vt:lpstr>
      <vt:lpstr>Regression with KNN</vt:lpstr>
      <vt:lpstr>Characteristics of a KNN Model</vt:lpstr>
      <vt:lpstr>K Nearest Neighbors: The Syntax</vt:lpstr>
      <vt:lpstr>K Nearest Neighbors: The Syntax</vt:lpstr>
      <vt:lpstr>Summary</vt:lpstr>
      <vt:lpstr>Learning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Goals</dc:title>
  <cp:lastModifiedBy>Ngô Đăng Hà An</cp:lastModifiedBy>
  <cp:revision>18</cp:revision>
  <dcterms:modified xsi:type="dcterms:W3CDTF">2022-12-26T12:03:58Z</dcterms:modified>
</cp:coreProperties>
</file>